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9" r:id="rId1"/>
    <p:sldMasterId id="2147484143" r:id="rId2"/>
  </p:sldMasterIdLst>
  <p:notesMasterIdLst>
    <p:notesMasterId r:id="rId28"/>
  </p:notesMasterIdLst>
  <p:sldIdLst>
    <p:sldId id="256" r:id="rId3"/>
    <p:sldId id="261" r:id="rId4"/>
    <p:sldId id="282" r:id="rId5"/>
    <p:sldId id="281" r:id="rId6"/>
    <p:sldId id="265" r:id="rId7"/>
    <p:sldId id="262" r:id="rId8"/>
    <p:sldId id="257" r:id="rId9"/>
    <p:sldId id="258" r:id="rId10"/>
    <p:sldId id="266" r:id="rId11"/>
    <p:sldId id="283" r:id="rId12"/>
    <p:sldId id="271" r:id="rId13"/>
    <p:sldId id="272" r:id="rId14"/>
    <p:sldId id="273" r:id="rId15"/>
    <p:sldId id="274" r:id="rId16"/>
    <p:sldId id="270" r:id="rId17"/>
    <p:sldId id="267" r:id="rId18"/>
    <p:sldId id="268" r:id="rId19"/>
    <p:sldId id="269" r:id="rId20"/>
    <p:sldId id="280" r:id="rId21"/>
    <p:sldId id="285" r:id="rId22"/>
    <p:sldId id="276" r:id="rId23"/>
    <p:sldId id="277" r:id="rId24"/>
    <p:sldId id="278" r:id="rId25"/>
    <p:sldId id="284" r:id="rId26"/>
    <p:sldId id="26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DA"/>
    <a:srgbClr val="AB2501"/>
    <a:srgbClr val="0881DB"/>
    <a:srgbClr val="008FFA"/>
    <a:srgbClr val="207D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0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69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DC6D3-BEF6-42F5-8AFD-5C9110572161}" type="datetimeFigureOut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23399-7DB7-46DA-899C-8A9A4A91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406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51984-A767-4BB9-853C-1A00D1164012}" type="datetime1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175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6F186-8FB3-4B7C-A681-A797377B37A3}" type="datetime1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0195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8D345-D613-4D84-BBF1-FE2DF7AAABA8}" type="datetime1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0055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554B3-16C6-4BB3-BEA5-8F295F4BAB9D}" type="datetime1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3A344E1-4FA0-4A5C-89E6-14B01B651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871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8BFED-ADC8-4EDB-BB0C-786B1C3CDB1D}" type="datetime1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7538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F28973E4-DA1B-442F-A147-14509114BFDA}" type="datetime1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3A344E1-4FA0-4A5C-89E6-14B01B651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653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813FC-762D-416A-8E3C-77F842AA734B}" type="datetime1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4859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2B7DB-3ED2-426D-A6E0-757064C71089}" type="datetime1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25885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05F04-69A4-47D5-9C69-44D2FA5471EB}" type="datetime1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06129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03C68-CC4A-4FA0-8DA1-4C650E6EA23E}" type="datetime1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70777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2CDAC-8EFB-4AAB-B97B-F73024886800}" type="datetime1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902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40436-FA8D-4B78-8441-0251496F8F67}" type="datetime1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59301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AECD-BA45-4F86-B4AA-3F92AD3B6D0F}" type="datetime1">
              <a:rPr lang="zh-TW" altLang="en-US" smtClean="0"/>
              <a:t>2018/6/24</a:t>
            </a:fld>
            <a:endParaRPr lang="zh-TW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72706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33EF4-C419-4A8F-BDFD-05CF971C43B0}" type="datetime1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66757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73FFF-429A-42A3-84C3-CB338A8ACA9B}" type="datetime1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2935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F4F4-2306-4F7F-BE61-2D4E210AD468}" type="datetime1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3744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50AF-AEE3-4399-998A-6383BC25539C}" type="datetime1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6662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6154-8D0E-4832-8177-EDF5E6C16CEB}" type="datetime1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05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5AC2-2912-40BB-8B0F-DA0F8272E396}" type="datetime1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CF73A-C410-4B45-8326-AEE684E33F54}" type="datetime1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504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FE4A1-64EF-4DD7-855C-2F3120257B0E}" type="datetime1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5875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9D60-9127-43B2-810F-E32B69ADB7CE}" type="datetime1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81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A196FA-1A6D-42A5-80B8-B635DF9A1597}" type="datetime1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344E1-4FA0-4A5C-89E6-14B01B651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4412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0" r:id="rId1"/>
    <p:sldLayoutId id="2147484121" r:id="rId2"/>
    <p:sldLayoutId id="2147484122" r:id="rId3"/>
    <p:sldLayoutId id="2147484123" r:id="rId4"/>
    <p:sldLayoutId id="2147484124" r:id="rId5"/>
    <p:sldLayoutId id="2147484125" r:id="rId6"/>
    <p:sldLayoutId id="2147484126" r:id="rId7"/>
    <p:sldLayoutId id="2147484127" r:id="rId8"/>
    <p:sldLayoutId id="2147484128" r:id="rId9"/>
    <p:sldLayoutId id="2147484129" r:id="rId10"/>
    <p:sldLayoutId id="214748413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B071DDF-DB85-4B6B-B684-247DA830DB40}" type="datetime1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3A344E1-4FA0-4A5C-89E6-14B01B651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7562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4" r:id="rId1"/>
    <p:sldLayoutId id="2147484145" r:id="rId2"/>
    <p:sldLayoutId id="2147484146" r:id="rId3"/>
    <p:sldLayoutId id="2147484147" r:id="rId4"/>
    <p:sldLayoutId id="2147484148" r:id="rId5"/>
    <p:sldLayoutId id="2147484149" r:id="rId6"/>
    <p:sldLayoutId id="2147484150" r:id="rId7"/>
    <p:sldLayoutId id="2147484151" r:id="rId8"/>
    <p:sldLayoutId id="2147484152" r:id="rId9"/>
    <p:sldLayoutId id="2147484153" r:id="rId10"/>
    <p:sldLayoutId id="214748415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59131" y="1929515"/>
            <a:ext cx="9673737" cy="1689985"/>
          </a:xfrm>
        </p:spPr>
        <p:txBody>
          <a:bodyPr>
            <a:normAutofit fontScale="90000"/>
          </a:bodyPr>
          <a:lstStyle/>
          <a:p>
            <a:r>
              <a:rPr kumimoji="1" lang="en-US" altLang="zh-TW" sz="8000" b="1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Final Project</a:t>
            </a:r>
            <a:r>
              <a:rPr kumimoji="1" lang="en-US" altLang="zh-TW" sz="1200" b="1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kumimoji="1" lang="en-US" altLang="zh-TW" sz="6700" b="1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/>
            </a:r>
            <a:br>
              <a:rPr kumimoji="1" lang="en-US" altLang="zh-TW" sz="6700" b="1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</a:b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46755" y="4485835"/>
            <a:ext cx="2406045" cy="2205910"/>
          </a:xfrm>
        </p:spPr>
        <p:txBody>
          <a:bodyPr>
            <a:noAutofit/>
          </a:bodyPr>
          <a:lstStyle/>
          <a:p>
            <a:r>
              <a:rPr lang="zh-TW" altLang="en-US" sz="1800" b="1" dirty="0">
                <a:latin typeface="+mj-ea"/>
                <a:ea typeface="+mj-ea"/>
              </a:rPr>
              <a:t>第四組</a:t>
            </a:r>
          </a:p>
          <a:p>
            <a:r>
              <a:rPr lang="en-US" altLang="zh-TW" sz="1800" b="1" dirty="0">
                <a:latin typeface="+mj-ea"/>
                <a:ea typeface="+mj-ea"/>
              </a:rPr>
              <a:t>0410746 </a:t>
            </a:r>
            <a:r>
              <a:rPr lang="zh-TW" altLang="en-US" sz="1800" b="1" dirty="0">
                <a:latin typeface="+mj-ea"/>
                <a:ea typeface="+mj-ea"/>
              </a:rPr>
              <a:t>林志恩</a:t>
            </a:r>
          </a:p>
          <a:p>
            <a:r>
              <a:rPr lang="en-US" altLang="zh-TW" sz="1800" b="1" dirty="0">
                <a:latin typeface="+mj-ea"/>
                <a:ea typeface="+mj-ea"/>
              </a:rPr>
              <a:t>0410766 </a:t>
            </a:r>
            <a:r>
              <a:rPr lang="zh-TW" altLang="en-US" sz="1800" b="1" dirty="0">
                <a:latin typeface="+mj-ea"/>
                <a:ea typeface="+mj-ea"/>
              </a:rPr>
              <a:t>陳胤銓</a:t>
            </a:r>
          </a:p>
          <a:p>
            <a:r>
              <a:rPr lang="en-US" altLang="zh-TW" sz="1800" b="1" dirty="0">
                <a:latin typeface="+mj-ea"/>
                <a:ea typeface="+mj-ea"/>
              </a:rPr>
              <a:t>0410777 </a:t>
            </a:r>
            <a:r>
              <a:rPr lang="zh-TW" altLang="en-US" sz="1800" b="1" dirty="0">
                <a:latin typeface="+mj-ea"/>
                <a:ea typeface="+mj-ea"/>
              </a:rPr>
              <a:t>許軒瑋</a:t>
            </a:r>
          </a:p>
          <a:p>
            <a:r>
              <a:rPr lang="en-US" altLang="zh-TW" sz="1800" b="1" dirty="0">
                <a:latin typeface="+mj-ea"/>
                <a:ea typeface="+mj-ea"/>
              </a:rPr>
              <a:t>0410837 </a:t>
            </a:r>
            <a:r>
              <a:rPr lang="zh-TW" altLang="en-US" sz="1800" b="1" dirty="0">
                <a:latin typeface="+mj-ea"/>
                <a:ea typeface="+mj-ea"/>
              </a:rPr>
              <a:t>吳彬睿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5532981" y="4485835"/>
            <a:ext cx="2488800" cy="1154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>
                <a:latin typeface="+mj-ea"/>
                <a:ea typeface="+mj-ea"/>
              </a:rPr>
              <a:t>指導老師</a:t>
            </a:r>
            <a:endParaRPr lang="en-US" altLang="zh-TW" sz="2400" b="1" dirty="0" smtClean="0">
              <a:latin typeface="+mj-ea"/>
              <a:ea typeface="+mj-ea"/>
            </a:endParaRPr>
          </a:p>
          <a:p>
            <a:r>
              <a:rPr lang="zh-TW" altLang="en-US" sz="2400" b="1" dirty="0">
                <a:latin typeface="+mj-ea"/>
                <a:ea typeface="+mj-ea"/>
              </a:rPr>
              <a:t>帥</a:t>
            </a:r>
            <a:r>
              <a:rPr lang="zh-TW" altLang="en-US" sz="2400" b="1" dirty="0" smtClean="0">
                <a:latin typeface="+mj-ea"/>
                <a:ea typeface="+mj-ea"/>
              </a:rPr>
              <a:t>宏翰 教授</a:t>
            </a:r>
            <a:endParaRPr lang="zh-TW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828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6"/>
          <p:cNvSpPr/>
          <p:nvPr/>
        </p:nvSpPr>
        <p:spPr>
          <a:xfrm>
            <a:off x="9654220" y="135683"/>
            <a:ext cx="1373288" cy="1373288"/>
          </a:xfrm>
          <a:prstGeom prst="ellipse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4846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3d-</a:t>
            </a:r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體感撞球 遊戲端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795463" y="1800808"/>
            <a:ext cx="86010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53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6"/>
          <p:cNvSpPr/>
          <p:nvPr/>
        </p:nvSpPr>
        <p:spPr>
          <a:xfrm>
            <a:off x="9654220" y="135683"/>
            <a:ext cx="1373288" cy="1373288"/>
          </a:xfrm>
          <a:prstGeom prst="ellipse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4846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3d-</a:t>
            </a:r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體感撞球 遊戲畫面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795463" y="1800808"/>
            <a:ext cx="86010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14" y="2013386"/>
            <a:ext cx="8221373" cy="462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3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6"/>
          <p:cNvSpPr/>
          <p:nvPr/>
        </p:nvSpPr>
        <p:spPr>
          <a:xfrm>
            <a:off x="9654220" y="135683"/>
            <a:ext cx="1373288" cy="1373288"/>
          </a:xfrm>
          <a:prstGeom prst="ellipse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4846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3d-</a:t>
            </a:r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體感撞球 遊戲畫面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795463" y="1800808"/>
            <a:ext cx="86010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939" y="2053465"/>
            <a:ext cx="8150123" cy="458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0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6"/>
          <p:cNvSpPr/>
          <p:nvPr/>
        </p:nvSpPr>
        <p:spPr>
          <a:xfrm>
            <a:off x="9654220" y="135683"/>
            <a:ext cx="1373288" cy="1373288"/>
          </a:xfrm>
          <a:prstGeom prst="ellipse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4846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3d-</a:t>
            </a:r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體感撞球 遊戲畫面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795463" y="1800808"/>
            <a:ext cx="86010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677" y="1976354"/>
            <a:ext cx="8290647" cy="466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6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6"/>
          <p:cNvSpPr/>
          <p:nvPr/>
        </p:nvSpPr>
        <p:spPr>
          <a:xfrm>
            <a:off x="9654220" y="135683"/>
            <a:ext cx="1373288" cy="1373288"/>
          </a:xfrm>
          <a:prstGeom prst="ellipse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4846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3d-</a:t>
            </a:r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體感撞球 遊戲畫面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795463" y="1800808"/>
            <a:ext cx="86010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099" y="2059269"/>
            <a:ext cx="8139803" cy="457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3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6"/>
          <p:cNvSpPr/>
          <p:nvPr/>
        </p:nvSpPr>
        <p:spPr>
          <a:xfrm>
            <a:off x="9654220" y="135683"/>
            <a:ext cx="1373288" cy="1373288"/>
          </a:xfrm>
          <a:prstGeom prst="ellipse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4846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3d-</a:t>
            </a:r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體感撞球 手機端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795463" y="1800808"/>
            <a:ext cx="86010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51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6"/>
          <p:cNvSpPr/>
          <p:nvPr/>
        </p:nvSpPr>
        <p:spPr>
          <a:xfrm>
            <a:off x="9654220" y="135683"/>
            <a:ext cx="1373288" cy="1373288"/>
          </a:xfrm>
          <a:prstGeom prst="ellipse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1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6"/>
          <p:cNvSpPr/>
          <p:nvPr/>
        </p:nvSpPr>
        <p:spPr>
          <a:xfrm>
            <a:off x="9654220" y="135683"/>
            <a:ext cx="1373288" cy="1373288"/>
          </a:xfrm>
          <a:prstGeom prst="ellipse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0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6"/>
          <p:cNvSpPr/>
          <p:nvPr/>
        </p:nvSpPr>
        <p:spPr>
          <a:xfrm>
            <a:off x="9654220" y="135683"/>
            <a:ext cx="1373288" cy="1373288"/>
          </a:xfrm>
          <a:prstGeom prst="ellipse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7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6"/>
          <p:cNvSpPr/>
          <p:nvPr/>
        </p:nvSpPr>
        <p:spPr>
          <a:xfrm>
            <a:off x="9654220" y="135683"/>
            <a:ext cx="1373288" cy="1373288"/>
          </a:xfrm>
          <a:prstGeom prst="ellipse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4846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3d-</a:t>
            </a:r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體感撞球 背景執行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795463" y="1800808"/>
            <a:ext cx="86010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13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6"/>
          <p:cNvSpPr/>
          <p:nvPr/>
        </p:nvSpPr>
        <p:spPr>
          <a:xfrm>
            <a:off x="9654220" y="135683"/>
            <a:ext cx="1373288" cy="1373288"/>
          </a:xfrm>
          <a:prstGeom prst="ellipse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4846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altLang="zh-TW" sz="72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3d-</a:t>
            </a:r>
            <a:r>
              <a:rPr lang="zh-TW" altLang="en-US" sz="72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體感桌球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795463" y="1800808"/>
            <a:ext cx="86010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8" name="Picture 2" descr="ã3d ping pong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689" y="1882649"/>
            <a:ext cx="6418622" cy="475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68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6"/>
          <p:cNvSpPr/>
          <p:nvPr/>
        </p:nvSpPr>
        <p:spPr>
          <a:xfrm>
            <a:off x="9654220" y="135683"/>
            <a:ext cx="1373288" cy="1373288"/>
          </a:xfrm>
          <a:prstGeom prst="ellipse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4846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3d-</a:t>
            </a:r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體感撞球 背景執行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795463" y="1800808"/>
            <a:ext cx="86010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18" y="1899654"/>
            <a:ext cx="8423564" cy="47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2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6"/>
          <p:cNvSpPr/>
          <p:nvPr/>
        </p:nvSpPr>
        <p:spPr>
          <a:xfrm>
            <a:off x="9654220" y="135683"/>
            <a:ext cx="1373288" cy="1373288"/>
          </a:xfrm>
          <a:prstGeom prst="ellipse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2624328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demo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795463" y="3878989"/>
            <a:ext cx="86010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198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6"/>
          <p:cNvSpPr/>
          <p:nvPr/>
        </p:nvSpPr>
        <p:spPr>
          <a:xfrm>
            <a:off x="9654220" y="135683"/>
            <a:ext cx="1373288" cy="1373288"/>
          </a:xfrm>
          <a:prstGeom prst="ellipse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438" y="466239"/>
            <a:ext cx="7035125" cy="596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4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6"/>
          <p:cNvSpPr/>
          <p:nvPr/>
        </p:nvSpPr>
        <p:spPr>
          <a:xfrm>
            <a:off x="9654220" y="135683"/>
            <a:ext cx="1373288" cy="1373288"/>
          </a:xfrm>
          <a:prstGeom prst="ellipse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6622" y="340291"/>
            <a:ext cx="4488873" cy="1609344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分工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185863" y="1662262"/>
            <a:ext cx="27903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8" name="標題 1"/>
          <p:cNvSpPr txBox="1">
            <a:spLocks/>
          </p:cNvSpPr>
          <p:nvPr/>
        </p:nvSpPr>
        <p:spPr>
          <a:xfrm>
            <a:off x="336622" y="1949634"/>
            <a:ext cx="9500105" cy="4049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7009602"/>
              </p:ext>
            </p:extLst>
          </p:nvPr>
        </p:nvGraphicFramePr>
        <p:xfrm>
          <a:off x="1756568" y="2390298"/>
          <a:ext cx="8678864" cy="331619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4339432">
                  <a:extLst>
                    <a:ext uri="{9D8B030D-6E8A-4147-A177-3AD203B41FA5}">
                      <a16:colId xmlns:a16="http://schemas.microsoft.com/office/drawing/2014/main" val="1348354204"/>
                    </a:ext>
                  </a:extLst>
                </a:gridCol>
                <a:gridCol w="4339432">
                  <a:extLst>
                    <a:ext uri="{9D8B030D-6E8A-4147-A177-3AD203B41FA5}">
                      <a16:colId xmlns:a16="http://schemas.microsoft.com/office/drawing/2014/main" val="1738883116"/>
                    </a:ext>
                  </a:extLst>
                </a:gridCol>
              </a:tblGrid>
              <a:tr h="110539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/>
                        <a:t>林志恩、陳胤銓</a:t>
                      </a:r>
                      <a:endParaRPr lang="zh-TW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/>
                        <a:t>Unity</a:t>
                      </a:r>
                      <a:r>
                        <a:rPr lang="en-US" altLang="zh-TW" sz="2400" b="1" baseline="0" dirty="0" smtClean="0"/>
                        <a:t> 3D </a:t>
                      </a:r>
                      <a:r>
                        <a:rPr lang="zh-TW" altLang="en-US" sz="2400" b="1" baseline="0" dirty="0" smtClean="0"/>
                        <a:t>遊戲端</a:t>
                      </a:r>
                      <a:endParaRPr lang="zh-TW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571323"/>
                  </a:ext>
                </a:extLst>
              </a:tr>
              <a:tr h="110539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/>
                        <a:t>許軒瑋</a:t>
                      </a:r>
                      <a:endParaRPr lang="zh-TW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/>
                        <a:t>Android App</a:t>
                      </a:r>
                      <a:r>
                        <a:rPr lang="en-US" altLang="zh-TW" sz="2400" b="1" baseline="0" dirty="0" smtClean="0"/>
                        <a:t> </a:t>
                      </a:r>
                      <a:r>
                        <a:rPr lang="zh-TW" altLang="en-US" sz="2400" b="1" baseline="0" dirty="0" smtClean="0"/>
                        <a:t>手機端</a:t>
                      </a:r>
                      <a:endParaRPr lang="zh-TW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6079324"/>
                  </a:ext>
                </a:extLst>
              </a:tr>
              <a:tr h="110539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/>
                        <a:t>吳彬睿</a:t>
                      </a:r>
                      <a:endParaRPr lang="zh-TW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/>
                        <a:t>背景執行 </a:t>
                      </a:r>
                      <a:r>
                        <a:rPr lang="en-US" altLang="zh-TW" sz="2400" b="1" dirty="0" smtClean="0"/>
                        <a:t>Python</a:t>
                      </a:r>
                      <a:endParaRPr lang="zh-TW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902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766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6"/>
          <p:cNvSpPr/>
          <p:nvPr/>
        </p:nvSpPr>
        <p:spPr>
          <a:xfrm>
            <a:off x="9654220" y="135683"/>
            <a:ext cx="1373288" cy="1373288"/>
          </a:xfrm>
          <a:prstGeom prst="ellipse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2624328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 err="1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Q&amp;a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795463" y="3878989"/>
            <a:ext cx="86010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823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3074" name="Picture 2" descr="ãthanks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964" y="1024281"/>
            <a:ext cx="8950036" cy="504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74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6"/>
          <p:cNvSpPr/>
          <p:nvPr/>
        </p:nvSpPr>
        <p:spPr>
          <a:xfrm>
            <a:off x="9654220" y="135683"/>
            <a:ext cx="1373288" cy="1373288"/>
          </a:xfrm>
          <a:prstGeom prst="ellipse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4846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altLang="zh-TW" sz="72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3d-</a:t>
            </a:r>
            <a:r>
              <a:rPr lang="zh-TW" altLang="en-US" sz="72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體</a:t>
            </a:r>
            <a:r>
              <a:rPr lang="zh-TW" altLang="en-US" sz="72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感桌球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795463" y="1800808"/>
            <a:ext cx="86010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2244876" y="2945708"/>
            <a:ext cx="7702245" cy="928887"/>
          </a:xfrm>
        </p:spPr>
        <p:txBody>
          <a:bodyPr>
            <a:noAutofit/>
          </a:bodyPr>
          <a:lstStyle/>
          <a:p>
            <a:pPr marL="0" indent="0">
              <a:lnSpc>
                <a:spcPts val="3300"/>
              </a:lnSpc>
              <a:spcBef>
                <a:spcPts val="600"/>
              </a:spcBef>
              <a:buNone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以</a:t>
            </a:r>
            <a:r>
              <a:rPr lang="zh-TW" altLang="en-US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相機感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測手勢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-Gesture(Machine Learning)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65" y="2359346"/>
            <a:ext cx="1260000" cy="126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65" y="4261883"/>
            <a:ext cx="1260000" cy="1260000"/>
          </a:xfrm>
          <a:prstGeom prst="rect">
            <a:avLst/>
          </a:prstGeom>
        </p:spPr>
      </p:pic>
      <p:cxnSp>
        <p:nvCxnSpPr>
          <p:cNvPr id="14" name="直線接點 13"/>
          <p:cNvCxnSpPr/>
          <p:nvPr/>
        </p:nvCxnSpPr>
        <p:spPr>
          <a:xfrm>
            <a:off x="2864644" y="3858208"/>
            <a:ext cx="646271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2244876" y="4261883"/>
            <a:ext cx="7702245" cy="928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3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結合手機感測器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-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加速度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Sensor(Android)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模擬體感遊戲</a:t>
            </a:r>
          </a:p>
          <a:p>
            <a:pPr marL="0" indent="0">
              <a:lnSpc>
                <a:spcPts val="3300"/>
              </a:lnSpc>
              <a:spcBef>
                <a:spcPts val="600"/>
              </a:spcBef>
              <a:buFont typeface="Wingdings" pitchFamily="2" charset="2"/>
              <a:buNone/>
            </a:pP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066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6"/>
          <p:cNvSpPr/>
          <p:nvPr/>
        </p:nvSpPr>
        <p:spPr>
          <a:xfrm>
            <a:off x="9654220" y="135683"/>
            <a:ext cx="1373288" cy="1373288"/>
          </a:xfrm>
          <a:prstGeom prst="ellipse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4846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altLang="zh-TW" sz="60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3d-</a:t>
            </a:r>
            <a:r>
              <a:rPr lang="zh-TW" altLang="en-US" sz="60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體感桌球 問題</a:t>
            </a:r>
            <a:endParaRPr lang="zh-TW" altLang="en-US" sz="60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795463" y="1800808"/>
            <a:ext cx="86010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1634837" y="2244435"/>
            <a:ext cx="8922327" cy="3920837"/>
          </a:xfrm>
        </p:spPr>
        <p:txBody>
          <a:bodyPr>
            <a:noAutofit/>
          </a:bodyPr>
          <a:lstStyle/>
          <a:p>
            <a:pPr>
              <a:lnSpc>
                <a:spcPts val="3300"/>
              </a:lnSpc>
              <a:spcBef>
                <a:spcPts val="600"/>
              </a:spcBef>
            </a:pPr>
            <a:endParaRPr lang="en-US" altLang="zh-TW" sz="32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>
              <a:lnSpc>
                <a:spcPts val="3300"/>
              </a:lnSpc>
              <a:spcBef>
                <a:spcPts val="600"/>
              </a:spcBef>
            </a:pP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手勢偵測延遲稍大，雙人及時對戰，影響遊戲性</a:t>
            </a:r>
            <a:endParaRPr lang="en-US" altLang="zh-TW" sz="3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>
              <a:lnSpc>
                <a:spcPts val="3300"/>
              </a:lnSpc>
              <a:spcBef>
                <a:spcPts val="600"/>
              </a:spcBef>
            </a:pPr>
            <a:endParaRPr lang="en-US" altLang="zh-TW" sz="3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>
              <a:lnSpc>
                <a:spcPts val="3300"/>
              </a:lnSpc>
              <a:spcBef>
                <a:spcPts val="600"/>
              </a:spcBef>
            </a:pPr>
            <a:endParaRPr lang="en-US" altLang="zh-TW" sz="3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>
              <a:lnSpc>
                <a:spcPts val="3300"/>
              </a:lnSpc>
              <a:spcBef>
                <a:spcPts val="600"/>
              </a:spcBef>
            </a:pP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製作時間考量</a:t>
            </a:r>
            <a:endParaRPr lang="en-US" altLang="zh-TW" sz="3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>
              <a:lnSpc>
                <a:spcPts val="3300"/>
              </a:lnSpc>
              <a:spcBef>
                <a:spcPts val="600"/>
              </a:spcBef>
            </a:pPr>
            <a:endParaRPr lang="en-US" altLang="zh-TW" sz="3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>
              <a:lnSpc>
                <a:spcPts val="3300"/>
              </a:lnSpc>
              <a:spcBef>
                <a:spcPts val="600"/>
              </a:spcBef>
            </a:pPr>
            <a:endParaRPr lang="en-US" altLang="zh-TW" sz="3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104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6"/>
          <p:cNvSpPr/>
          <p:nvPr/>
        </p:nvSpPr>
        <p:spPr>
          <a:xfrm>
            <a:off x="9654220" y="135683"/>
            <a:ext cx="1373288" cy="1373288"/>
          </a:xfrm>
          <a:prstGeom prst="ellipse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4846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altLang="zh-TW" sz="72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3d-</a:t>
            </a:r>
            <a:r>
              <a:rPr lang="zh-TW" altLang="en-US" sz="72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體感撞球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795463" y="1800808"/>
            <a:ext cx="86010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7" y="2137345"/>
            <a:ext cx="8133547" cy="45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9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6"/>
          <p:cNvSpPr/>
          <p:nvPr/>
        </p:nvSpPr>
        <p:spPr>
          <a:xfrm>
            <a:off x="9654220" y="135683"/>
            <a:ext cx="1373288" cy="1373288"/>
          </a:xfrm>
          <a:prstGeom prst="ellipse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4846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altLang="zh-TW" sz="72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3d-</a:t>
            </a:r>
            <a:r>
              <a:rPr lang="zh-TW" altLang="en-US" sz="72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體感撞球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795463" y="1800808"/>
            <a:ext cx="86010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2244876" y="2945708"/>
            <a:ext cx="7702245" cy="928887"/>
          </a:xfrm>
        </p:spPr>
        <p:txBody>
          <a:bodyPr>
            <a:noAutofit/>
          </a:bodyPr>
          <a:lstStyle/>
          <a:p>
            <a:pPr marL="0" indent="0">
              <a:lnSpc>
                <a:spcPts val="3300"/>
              </a:lnSpc>
              <a:spcBef>
                <a:spcPts val="600"/>
              </a:spcBef>
              <a:buNone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以</a:t>
            </a:r>
            <a:r>
              <a:rPr lang="zh-TW" altLang="en-US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相機感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測</a:t>
            </a:r>
            <a:r>
              <a:rPr lang="zh-TW" altLang="en-US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姿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勢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-Pose(Machine Learning)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65" y="2359346"/>
            <a:ext cx="1260000" cy="126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65" y="4261883"/>
            <a:ext cx="1260000" cy="1260000"/>
          </a:xfrm>
          <a:prstGeom prst="rect">
            <a:avLst/>
          </a:prstGeom>
        </p:spPr>
      </p:pic>
      <p:cxnSp>
        <p:nvCxnSpPr>
          <p:cNvPr id="14" name="直線接點 13"/>
          <p:cNvCxnSpPr/>
          <p:nvPr/>
        </p:nvCxnSpPr>
        <p:spPr>
          <a:xfrm>
            <a:off x="2864644" y="3858208"/>
            <a:ext cx="646271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2244876" y="4261883"/>
            <a:ext cx="7702245" cy="928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3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結合手機感測器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-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加速度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Sensor(Android)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模擬體感遊戲</a:t>
            </a:r>
          </a:p>
          <a:p>
            <a:pPr marL="0" indent="0">
              <a:lnSpc>
                <a:spcPts val="3300"/>
              </a:lnSpc>
              <a:spcBef>
                <a:spcPts val="600"/>
              </a:spcBef>
              <a:buFont typeface="Wingdings" pitchFamily="2" charset="2"/>
              <a:buNone/>
            </a:pP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345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橢圓 9"/>
          <p:cNvSpPr/>
          <p:nvPr/>
        </p:nvSpPr>
        <p:spPr>
          <a:xfrm>
            <a:off x="8490555" y="2593629"/>
            <a:ext cx="2637693" cy="2637693"/>
          </a:xfrm>
          <a:prstGeom prst="ellipse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300"/>
              </a:lnSpc>
              <a:spcBef>
                <a:spcPts val="600"/>
              </a:spcBef>
            </a:pPr>
            <a:r>
              <a:rPr lang="zh-TW" altLang="en-US" sz="3200" b="1" dirty="0" smtClean="0">
                <a:latin typeface="+mj-ea"/>
                <a:ea typeface="+mj-ea"/>
              </a:rPr>
              <a:t>無需撞球</a:t>
            </a:r>
            <a:r>
              <a:rPr lang="zh-TW" altLang="en-US" sz="3200" b="1" dirty="0">
                <a:latin typeface="+mj-ea"/>
                <a:ea typeface="+mj-ea"/>
              </a:rPr>
              <a:t>桌也</a:t>
            </a:r>
            <a:r>
              <a:rPr lang="zh-TW" altLang="en-US" sz="3200" b="1" dirty="0" smtClean="0">
                <a:latin typeface="+mj-ea"/>
                <a:ea typeface="+mj-ea"/>
              </a:rPr>
              <a:t>能打撞球</a:t>
            </a:r>
            <a:endParaRPr lang="zh-TW" altLang="en-US" sz="3200" b="1" dirty="0">
              <a:latin typeface="+mj-ea"/>
              <a:ea typeface="+mj-ea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4649419" y="2593630"/>
            <a:ext cx="2637693" cy="2637693"/>
          </a:xfrm>
          <a:prstGeom prst="ellipse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300"/>
              </a:lnSpc>
              <a:spcBef>
                <a:spcPts val="600"/>
              </a:spcBef>
            </a:pPr>
            <a:r>
              <a:rPr lang="zh-TW" altLang="en-US" sz="3200" b="1" dirty="0">
                <a:latin typeface="+mj-ea"/>
                <a:ea typeface="+mj-ea"/>
              </a:rPr>
              <a:t>闔家歡樂老少咸宜</a:t>
            </a:r>
          </a:p>
        </p:txBody>
      </p:sp>
      <p:sp>
        <p:nvSpPr>
          <p:cNvPr id="8" name="橢圓 7"/>
          <p:cNvSpPr/>
          <p:nvPr/>
        </p:nvSpPr>
        <p:spPr>
          <a:xfrm>
            <a:off x="808283" y="2593631"/>
            <a:ext cx="2637693" cy="2637693"/>
          </a:xfrm>
          <a:prstGeom prst="ellipse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300"/>
              </a:lnSpc>
              <a:spcBef>
                <a:spcPts val="600"/>
              </a:spcBef>
            </a:pPr>
            <a:r>
              <a:rPr lang="zh-TW" altLang="en-US" sz="3200" b="1" dirty="0">
                <a:latin typeface="+mj-ea"/>
                <a:ea typeface="+mj-ea"/>
              </a:rPr>
              <a:t>兩人互動遊戲</a:t>
            </a:r>
          </a:p>
        </p:txBody>
      </p:sp>
      <p:sp>
        <p:nvSpPr>
          <p:cNvPr id="5" name="橢圓 4"/>
          <p:cNvSpPr/>
          <p:nvPr/>
        </p:nvSpPr>
        <p:spPr>
          <a:xfrm>
            <a:off x="9122757" y="134353"/>
            <a:ext cx="1373288" cy="1373288"/>
          </a:xfrm>
          <a:prstGeom prst="ellipse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3d-</a:t>
            </a:r>
            <a:r>
              <a:rPr lang="zh-TW" altLang="en-US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體</a:t>
            </a:r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感撞球 特色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2839616" y="1800808"/>
            <a:ext cx="68859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256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6"/>
          <p:cNvSpPr/>
          <p:nvPr/>
        </p:nvSpPr>
        <p:spPr>
          <a:xfrm>
            <a:off x="10257880" y="196826"/>
            <a:ext cx="1373288" cy="1373288"/>
          </a:xfrm>
          <a:prstGeom prst="ellipse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4846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手機體感 發展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2653004" y="1800808"/>
            <a:ext cx="68859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3494755" y="4701924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>
                <a:latin typeface="+mj-ea"/>
                <a:ea typeface="+mj-ea"/>
              </a:rPr>
              <a:t>獨居老人</a:t>
            </a:r>
            <a:endParaRPr lang="en-US" altLang="zh-TW" sz="2400" b="1" dirty="0" smtClean="0">
              <a:latin typeface="+mj-ea"/>
              <a:ea typeface="+mj-ea"/>
            </a:endParaRPr>
          </a:p>
          <a:p>
            <a:pPr algn="ctr"/>
            <a:endParaRPr lang="en-US" altLang="zh-TW" sz="2400" b="1" dirty="0" smtClean="0">
              <a:latin typeface="+mj-ea"/>
              <a:ea typeface="+mj-ea"/>
            </a:endParaRPr>
          </a:p>
          <a:p>
            <a:pPr algn="ctr"/>
            <a:r>
              <a:rPr lang="zh-TW" altLang="en-US" sz="2400" b="1" dirty="0" smtClean="0">
                <a:latin typeface="+mj-ea"/>
                <a:ea typeface="+mj-ea"/>
              </a:rPr>
              <a:t>打發時間</a:t>
            </a:r>
            <a:endParaRPr lang="en-US" altLang="zh-TW" sz="2400" b="1" dirty="0" smtClean="0">
              <a:latin typeface="+mj-ea"/>
              <a:ea typeface="+mj-ea"/>
            </a:endParaRPr>
          </a:p>
          <a:p>
            <a:pPr algn="ctr"/>
            <a:r>
              <a:rPr lang="zh-TW" altLang="en-US" sz="2400" b="1" dirty="0" smtClean="0">
                <a:latin typeface="+mj-ea"/>
                <a:ea typeface="+mj-ea"/>
              </a:rPr>
              <a:t>預防失智</a:t>
            </a:r>
            <a:endParaRPr lang="en-US" altLang="zh-TW" sz="2400" b="1" dirty="0" smtClean="0">
              <a:latin typeface="+mj-ea"/>
              <a:ea typeface="+mj-ea"/>
            </a:endParaRPr>
          </a:p>
        </p:txBody>
      </p:sp>
      <p:cxnSp>
        <p:nvCxnSpPr>
          <p:cNvPr id="18" name="直線接點 17"/>
          <p:cNvCxnSpPr/>
          <p:nvPr/>
        </p:nvCxnSpPr>
        <p:spPr>
          <a:xfrm>
            <a:off x="2136000" y="5220283"/>
            <a:ext cx="792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2050" name="Picture 2" descr="ç¸éåç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994" y="2441746"/>
            <a:ext cx="2031840" cy="203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631" y="2441746"/>
            <a:ext cx="2031841" cy="2031841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7035506" y="4701924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>
                <a:latin typeface="+mj-ea"/>
                <a:ea typeface="+mj-ea"/>
              </a:rPr>
              <a:t>復健</a:t>
            </a:r>
            <a:endParaRPr lang="en-US" altLang="zh-TW" sz="2400" b="1" dirty="0" smtClean="0">
              <a:latin typeface="+mj-ea"/>
              <a:ea typeface="+mj-ea"/>
            </a:endParaRPr>
          </a:p>
          <a:p>
            <a:pPr algn="ctr"/>
            <a:endParaRPr lang="en-US" altLang="zh-TW" sz="2400" b="1" dirty="0" smtClean="0">
              <a:latin typeface="+mj-ea"/>
              <a:ea typeface="+mj-ea"/>
            </a:endParaRPr>
          </a:p>
          <a:p>
            <a:pPr algn="ctr"/>
            <a:r>
              <a:rPr lang="zh-TW" altLang="en-US" sz="2400" b="1" dirty="0" smtClean="0">
                <a:latin typeface="+mj-ea"/>
                <a:ea typeface="+mj-ea"/>
              </a:rPr>
              <a:t>訓練反應</a:t>
            </a:r>
            <a:endParaRPr lang="en-US" altLang="zh-TW" sz="2400" b="1" dirty="0" smtClean="0">
              <a:latin typeface="+mj-ea"/>
              <a:ea typeface="+mj-ea"/>
            </a:endParaRPr>
          </a:p>
          <a:p>
            <a:pPr algn="ctr"/>
            <a:r>
              <a:rPr lang="zh-TW" altLang="en-US" sz="2400" b="1" dirty="0" smtClean="0">
                <a:latin typeface="+mj-ea"/>
                <a:ea typeface="+mj-ea"/>
              </a:rPr>
              <a:t>手機方便</a:t>
            </a:r>
            <a:endParaRPr lang="en-US" altLang="zh-TW" sz="2400" b="1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5574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6"/>
          <p:cNvSpPr/>
          <p:nvPr/>
        </p:nvSpPr>
        <p:spPr>
          <a:xfrm>
            <a:off x="9654220" y="135683"/>
            <a:ext cx="1373288" cy="1373288"/>
          </a:xfrm>
          <a:prstGeom prst="ellipse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4846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3d-</a:t>
            </a:r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體感撞球 架構圖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795463" y="1800808"/>
            <a:ext cx="86010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44E1-4FA0-4A5C-89E6-14B01B651E28}" type="slidenum">
              <a:rPr lang="zh-TW" altLang="en-US" smtClean="0"/>
              <a:t>9</a:t>
            </a:fld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1177636" y="2359077"/>
            <a:ext cx="9849872" cy="3627589"/>
            <a:chOff x="1177636" y="2359077"/>
            <a:chExt cx="9849872" cy="3627589"/>
          </a:xfrm>
        </p:grpSpPr>
        <p:sp>
          <p:nvSpPr>
            <p:cNvPr id="5" name="矩形 4"/>
            <p:cNvSpPr/>
            <p:nvPr/>
          </p:nvSpPr>
          <p:spPr>
            <a:xfrm>
              <a:off x="1177636" y="2359077"/>
              <a:ext cx="3131127" cy="14408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 smtClean="0">
                  <a:latin typeface="+mj-ea"/>
                  <a:ea typeface="+mj-ea"/>
                </a:rPr>
                <a:t>Unity3D </a:t>
              </a:r>
              <a:r>
                <a:rPr lang="zh-TW" altLang="en-US" sz="2800" b="1" dirty="0">
                  <a:latin typeface="+mj-ea"/>
                  <a:ea typeface="+mj-ea"/>
                </a:rPr>
                <a:t>遊戲</a:t>
              </a:r>
              <a:r>
                <a:rPr lang="zh-TW" altLang="en-US" sz="2800" b="1" dirty="0" smtClean="0">
                  <a:latin typeface="+mj-ea"/>
                  <a:ea typeface="+mj-ea"/>
                </a:rPr>
                <a:t>端</a:t>
              </a:r>
              <a:endParaRPr lang="zh-TW" altLang="en-US" sz="2800" b="1" dirty="0">
                <a:latin typeface="+mj-ea"/>
                <a:ea typeface="+mj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896381" y="2396548"/>
              <a:ext cx="3131127" cy="1440873"/>
            </a:xfrm>
            <a:prstGeom prst="rect">
              <a:avLst/>
            </a:prstGeom>
            <a:solidFill>
              <a:srgbClr val="007D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 smtClean="0">
                  <a:latin typeface="+mj-ea"/>
                  <a:ea typeface="+mj-ea"/>
                </a:rPr>
                <a:t>手</a:t>
              </a:r>
              <a:r>
                <a:rPr lang="zh-TW" altLang="en-US" sz="2800" b="1" dirty="0">
                  <a:latin typeface="+mj-ea"/>
                  <a:ea typeface="+mj-ea"/>
                </a:rPr>
                <a:t>機</a:t>
              </a:r>
              <a:r>
                <a:rPr lang="zh-TW" altLang="en-US" sz="2800" b="1" dirty="0" smtClean="0">
                  <a:latin typeface="+mj-ea"/>
                  <a:ea typeface="+mj-ea"/>
                </a:rPr>
                <a:t>端</a:t>
              </a:r>
              <a:endParaRPr lang="zh-TW" altLang="en-US" sz="2800" b="1" dirty="0">
                <a:latin typeface="+mj-ea"/>
                <a:ea typeface="+mj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530436" y="4545793"/>
              <a:ext cx="3131127" cy="144087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 smtClean="0">
                  <a:latin typeface="+mj-ea"/>
                  <a:ea typeface="+mj-ea"/>
                </a:rPr>
                <a:t>背景執行</a:t>
              </a:r>
              <a:endParaRPr lang="zh-TW" altLang="en-US" sz="2800" b="1" dirty="0">
                <a:latin typeface="+mj-ea"/>
                <a:ea typeface="+mj-ea"/>
              </a:endParaRPr>
            </a:p>
          </p:txBody>
        </p:sp>
        <p:cxnSp>
          <p:nvCxnSpPr>
            <p:cNvPr id="11" name="肘形接點 10"/>
            <p:cNvCxnSpPr>
              <a:stCxn id="9" idx="2"/>
              <a:endCxn id="10" idx="3"/>
            </p:cNvCxnSpPr>
            <p:nvPr/>
          </p:nvCxnSpPr>
          <p:spPr>
            <a:xfrm rot="5400000">
              <a:off x="7847350" y="3651634"/>
              <a:ext cx="1428809" cy="1800382"/>
            </a:xfrm>
            <a:prstGeom prst="bentConnector2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接點 12"/>
            <p:cNvCxnSpPr>
              <a:stCxn id="10" idx="1"/>
              <a:endCxn id="5" idx="2"/>
            </p:cNvCxnSpPr>
            <p:nvPr/>
          </p:nvCxnSpPr>
          <p:spPr>
            <a:xfrm rot="10800000">
              <a:off x="2743200" y="3799950"/>
              <a:ext cx="1787236" cy="1466280"/>
            </a:xfrm>
            <a:prstGeom prst="bentConnector2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38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刻字型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TM02900720[[fn=要素]]</Template>
  <TotalTime>312</TotalTime>
  <Words>254</Words>
  <Application>Microsoft Office PowerPoint</Application>
  <PresentationFormat>寬螢幕</PresentationFormat>
  <Paragraphs>81</Paragraphs>
  <Slides>25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25</vt:i4>
      </vt:variant>
    </vt:vector>
  </HeadingPairs>
  <TitlesOfParts>
    <vt:vector size="38" baseType="lpstr">
      <vt:lpstr>Adobe 黑体 Std R</vt:lpstr>
      <vt:lpstr>Adobe 繁黑體 Std B</vt:lpstr>
      <vt:lpstr>微軟正黑體</vt:lpstr>
      <vt:lpstr>新細明體</vt:lpstr>
      <vt:lpstr>標楷體</vt:lpstr>
      <vt:lpstr>Calibri</vt:lpstr>
      <vt:lpstr>Calibri Light</vt:lpstr>
      <vt:lpstr>Rockwell</vt:lpstr>
      <vt:lpstr>Rockwell Condensed</vt:lpstr>
      <vt:lpstr>Wingdings</vt:lpstr>
      <vt:lpstr>Wingdings 2</vt:lpstr>
      <vt:lpstr>HDOfficeLightV0</vt:lpstr>
      <vt:lpstr>木刻字型</vt:lpstr>
      <vt:lpstr>Final Project  </vt:lpstr>
      <vt:lpstr>3d-體感桌球</vt:lpstr>
      <vt:lpstr>3d-體感桌球</vt:lpstr>
      <vt:lpstr>3d-體感桌球 問題</vt:lpstr>
      <vt:lpstr>3d-體感撞球</vt:lpstr>
      <vt:lpstr>3d-體感撞球</vt:lpstr>
      <vt:lpstr>3d-體感撞球 特色</vt:lpstr>
      <vt:lpstr>手機體感 發展</vt:lpstr>
      <vt:lpstr>3d-體感撞球 架構圖</vt:lpstr>
      <vt:lpstr>3d-體感撞球 遊戲端</vt:lpstr>
      <vt:lpstr>3d-體感撞球 遊戲畫面</vt:lpstr>
      <vt:lpstr>3d-體感撞球 遊戲畫面</vt:lpstr>
      <vt:lpstr>3d-體感撞球 遊戲畫面</vt:lpstr>
      <vt:lpstr>3d-體感撞球 遊戲畫面</vt:lpstr>
      <vt:lpstr>3d-體感撞球 手機端</vt:lpstr>
      <vt:lpstr>PowerPoint 簡報</vt:lpstr>
      <vt:lpstr>PowerPoint 簡報</vt:lpstr>
      <vt:lpstr>PowerPoint 簡報</vt:lpstr>
      <vt:lpstr>3d-體感撞球 背景執行</vt:lpstr>
      <vt:lpstr>3d-體感撞球 背景執行</vt:lpstr>
      <vt:lpstr>demo</vt:lpstr>
      <vt:lpstr>PowerPoint 簡報</vt:lpstr>
      <vt:lpstr>分工</vt:lpstr>
      <vt:lpstr>Q&amp;a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Chen</dc:creator>
  <cp:lastModifiedBy>Windows 使用者</cp:lastModifiedBy>
  <cp:revision>71</cp:revision>
  <dcterms:created xsi:type="dcterms:W3CDTF">2018-04-29T16:00:17Z</dcterms:created>
  <dcterms:modified xsi:type="dcterms:W3CDTF">2018-06-24T14:31:00Z</dcterms:modified>
</cp:coreProperties>
</file>